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04218B-111A-4256-B75D-AA690D961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FBFA61-C05A-4C37-9AB8-91222A9CA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916BD6-F75E-4D5B-AA8E-9D65C4413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F943F6-FE7A-40BA-A6DA-44630FD55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0828A-04CD-43E7-B910-1B9FCF6C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75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E57F4-D39A-4C5D-BBB0-5360DA604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37652D-2774-4596-9691-CC814CDBD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7E100C-76BC-49CA-8B4D-3A7396A59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94FC64-3C9C-4E90-8B2C-315F48369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DAFB06-DA1B-438E-B4C1-B9F88DCE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78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EE6DA8E-A1D0-44D2-AABA-95C426888D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0B0DC7-7235-40CB-AB18-34F23A59D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213BD9-7692-494E-A256-195BD51E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4AAC09-C5EB-40D0-9E7A-6560F24B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10887D-6E5E-4937-8EA9-4E56896D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65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5F31E-3874-4E73-A2B0-41CBC035D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D3D49E-F253-414A-AC93-BE81869DC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1115F9-223B-4A4A-A995-CB9FA4BD5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57DF61-8C80-4D5B-BB34-65147A12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1AF3D1-E652-4EEF-8527-DB6C91FA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34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544C8A-5007-4D11-AB37-9425AB8A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6C3EA7-0F26-462F-BA60-27E7D1139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D96C32-C764-47E7-A093-7FA4709D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08913F-8486-4A1C-80B7-D0C3C3703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626B35-48CF-4E3A-A0B4-2E9857DEB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0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C8491-22F1-4388-8A4E-A19477CE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B5AE6A-11DD-444D-A4E9-11AC21A75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E56276-29D6-4D87-AC8A-8310308E8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2EE5DF-9F03-4ED7-97F9-071FF5988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FBA09C-537F-45E7-B407-D593FBA5F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DFC027-060C-4F80-9DF3-1F0A02EC2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873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CB9EF-4123-4A0B-8ABD-EF5B17678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3AAA23-65D9-4283-8D9C-5B4AE9755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DCA2B0-38A1-4995-9966-21E37FFB6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65F5A46-D0CA-4BE7-A7B2-F127A26F8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AD803A-EF86-4554-9DC8-B159D6F9C6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F06C095-D4DA-48A8-AD96-9AE32958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6B7AC77-97EC-49F6-A5F8-08E07DEBA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7F5D032-2FE4-47E6-9B36-109F5A8F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8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DD593-C737-4450-B3A0-C989D254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F37370-2AAB-42B8-B05C-3F7BB3B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984A85-07AF-4D09-B7C8-87EDA6C6A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BBCD93-6D2B-4FE3-B110-7AE0A2821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71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74D8335-062C-4872-8FEA-69D8BADC7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56C312-9AFF-4B59-AAB5-A0D3D21C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EADB06-F641-4778-B774-A6FAA7A5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78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CBDDD0-1430-4789-BDCF-63F2C3BB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844B10-A0E9-4D76-AD4C-B56CB9DEA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B2201E-6466-4A2C-B742-B3A86E692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097A9B-2870-45B8-ABD7-50490A7A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960229-265B-4F87-8187-03F5E0BE6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C680AB-DB82-4A10-8288-3A73F66F0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4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48728-7C8B-431D-ABC7-F7CD44DD1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AEBCD3-8146-4540-8442-22BC95D3B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BC5E2B-17DB-43D3-9D98-1D0719CC0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3D713F-2CEB-44EC-9790-4F1995B3E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EB76B9-CD07-45AA-AE69-74C10E718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485EC4-6BFE-4A70-930D-C6BF7E0A6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9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CF73D-5B90-4EF9-A29F-9B24EA3DB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951F08-4BDD-4D65-82C0-CBF82110D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2F2CBD-5460-4FE8-B105-1421E9B1F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11729-E3C0-4F49-88B6-B31FDDD219CC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0CBACF-1C46-4DC3-8315-669D1F74E1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3C2ADA-B272-4384-ADDA-30925A2EB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EAA94-821C-4776-BDEC-D3CF6927C5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7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21A86-9E3C-4398-9BD7-248ED9B99D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Тепловая обработка молока</a:t>
            </a:r>
          </a:p>
        </p:txBody>
      </p:sp>
    </p:spTree>
    <p:extLst>
      <p:ext uri="{BB962C8B-B14F-4D97-AF65-F5344CB8AC3E}">
        <p14:creationId xmlns:p14="http://schemas.microsoft.com/office/powerpoint/2010/main" val="136650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7CAEC6-BDB9-41FF-AF2F-8873222899D8}"/>
              </a:ext>
            </a:extLst>
          </p:cNvPr>
          <p:cNvSpPr txBox="1"/>
          <p:nvPr/>
        </p:nvSpPr>
        <p:spPr>
          <a:xfrm>
            <a:off x="97655" y="91320"/>
            <a:ext cx="11860567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Тепловая обработка -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одна из основных и необходимых технологических операций переработки молока, проводимых с целью обеззараживания.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Эффективность тепловой обработки связана с термоустойчивостью молока, обусловливаемой его белковым, солевым составом и кислотностью, которые, в свою очередь, зависят от времени года, периода лактации, физического состояния и породы животных, режимов и рациона кормления и др.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тепловой обработке молоко и молочные продукты претерпевают сложные изменения биохимических и физико-химических свойств, а также видоизменения составных частей молока.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Цель тепловой обработки: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снижение общего количества микроорганизмов и уничтожение патогенных форм; 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инактивация (разрушение) ферментов молока для повышения стойкости при длительном хранении;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обеспечение специфических вкуса, запаха, цвета и консистенции;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создание благоприятных температурных условий для проведения заквашивания, выпаривания, хранения, а также процессов механической обработки и др.</a:t>
            </a:r>
          </a:p>
          <a:p>
            <a:pPr marR="200" algn="just"/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Тепловая обработка молока представляет собой комбинацию режимов воздействия температуры (нагрева или охлаждения) и продолжительности выдержки при этой температуре.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молочной отрасли тепловая обработка проводится при температуре до 100 и свыше 100 °С.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При нагревании до 100 °С в молоке погибают только вегетативные формы, а при температуре более 100 °С - вегетативные и споровые формы.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Основными процессами тепловой обработки молока являются 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пастеризация и стерилизация.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Кроме того, при тепловой обработке молоко подвергают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охлаждению, подогреву (нагреву), термовакуумной обработке.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Нагревание (подогрев) не играет основной роли, а чаще всего выполняет вспомогательную (подготовительную) функцию в процессе переработки молока. Подогрев молока применяют перед сепарированием, гомогенизацией, а также в производстве различных молочных продуктов</a:t>
            </a:r>
          </a:p>
          <a:p>
            <a:pPr marR="20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91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874C0C-ADEC-4CDE-9EDA-59A9B4561CF5}"/>
              </a:ext>
            </a:extLst>
          </p:cNvPr>
          <p:cNvSpPr txBox="1"/>
          <p:nvPr/>
        </p:nvSpPr>
        <p:spPr>
          <a:xfrm>
            <a:off x="121329" y="87817"/>
            <a:ext cx="1194934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Пастеризация молока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Основная цель пастеризации -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уничтожение вегетативных форм микроорганизмов, находящихся в молоке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(возбудителей кишечных заболеваний, бруцеллеза, туберкулеза, ящура и др.),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сохраняя при этом его биологическую, питательную ценность и качество.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Эффективность действия пастеризации зависит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от двух основных параметров: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температуры,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до которой нагревают молоко, и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выдержки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его при данной температуре.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зависимости от этого различают пастеризацию молока с выдержкой и без выдержки.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Продолжительность выдержки и температура пастеризации связаны между собой зависимостью, при которой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продолжительность выдержки уменьшается с повышением температуры пастеризации.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Пастеризуемое молоко должно быть предварительно очищено на фильтрах или сепараторах-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молокоочистителях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 иметь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кислотность не более 21 </a:t>
            </a:r>
            <a:r>
              <a:rPr lang="ru-RU" sz="1800" b="1" i="0" u="none" strike="noStrike" baseline="30000" dirty="0">
                <a:latin typeface="Times New Roman" panose="02020603050405020304" pitchFamily="18" charset="0"/>
              </a:rPr>
              <a:t>0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так как при большей кислотности белки молока при нагревании свертываются и их часть осаждается на теплопередающей поверхности аппаратов, образуя слой пригара. В молоке с высокой начальной бактериальной обсемененностью и после пастеризации остается большое количество микроорганизмов.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Обсемененность молока перед пастеризацией должна быть не более 10 клеток в 1 см 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Наличие пены в молоке также отрицательно влияет на эффективность пастеризации.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молочной отрасли применяют следующие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виды пастеризации: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длительную пастеризацию при температуре 74-78 °С </a:t>
            </a:r>
            <a:r>
              <a:rPr lang="ru-RU" sz="1800" b="1" i="0" u="sng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 выдержкой 30 мин, при температуре 90-99 °С </a:t>
            </a:r>
            <a:r>
              <a:rPr lang="ru-RU" sz="1800" b="1" i="0" u="sng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 выдержкой от 2-15 мин до 5ч;</a:t>
            </a:r>
          </a:p>
          <a:p>
            <a:pPr>
              <a:buChar char="-"/>
            </a:pP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кратковременную пастеризацию при температуре 80, 85-87 или 90-95 °С без выдержки;</a:t>
            </a:r>
          </a:p>
          <a:p>
            <a:pPr>
              <a:buChar char="-"/>
            </a:pP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высокотемпературную пастеризацию при температуре 105-107 </a:t>
            </a:r>
            <a:r>
              <a:rPr lang="ru-RU" sz="1800" b="1" i="0" u="sng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1" i="0" u="sng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 без выдержки.</a:t>
            </a:r>
          </a:p>
          <a:p>
            <a:pPr marR="200" algn="just"/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Для длительной пастеризации используют емкости периодического действия, а для кратковременной и моментальной пастеризации — пластинчатые, трубчатые и другие пастеризационные аппараты.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16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C01F6A-CF54-41F3-9975-BDB2003DD576}"/>
              </a:ext>
            </a:extLst>
          </p:cNvPr>
          <p:cNvSpPr txBox="1"/>
          <p:nvPr/>
        </p:nvSpPr>
        <p:spPr>
          <a:xfrm>
            <a:off x="108012" y="133165"/>
            <a:ext cx="11975976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Стерилизация молока</a:t>
            </a:r>
          </a:p>
          <a:p>
            <a:pPr algn="ctr"/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Тепловую обработку молока при температуре более 100 °С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последующей его выдержкой при этой температуре называют 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стерилизацией.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Зависимость температуры стерилизации и продолжительности ее воздействия имеет тот же характер, что и при пастеризации. При стерилизации молока уничтожаются как вегетативные, так и споровые формы микроорганизмов. Кроме этого стерилизованные продукты приобретают определенную стойкость при хранении. Недостатком стерилизованного молока является то, что его пищевая и биологическая ценность ниже, чем пастеризованного, в результате влияния высокой температуры, особенно при продолжительном воздействии.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Стерилизацию применяют при производстве питьевого молока, сливок и сгущенных стерилизованных молочных консервов.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Термоустойчивость применяемого сырья по алкогольной пробе должна быть не ниже III группы.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 целью повышения термоустойчивости молока допускается применять соли-стабилизаторы: калий лимоннокислый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одноводный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калий фосфорнокислый двузамещенный; калий фосфорнокислый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двузамещен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ный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пищевой; натрий лимоннокислый 5,5-водный; натрий фосфорнокислый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дву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замещенный и другие, разрешенные к применению.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молочной отрасли применяют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два вида стерилизации: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длительную в таре при температуре 103-125 °С и выдержке 15-20 мин в аппаратах периодического,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полунепрерывного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и непрерывного действия;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кратковременную в потоке при температуре 135-150 °С </a:t>
            </a:r>
            <a:r>
              <a:rPr lang="ru-RU" sz="1800" b="1" i="1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выдержкой 24 с и асептическим розливом в пакеты.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Стерилизация молока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в таре бывает одно- и двухступенчатая.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При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одноступенчатой стерилизации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очищенное, нормализованное по жиру и подогретое до 70-75 °С молоко гомогенизируют и разливают в стеклянные бутылки с металлическими крышками и прокладками из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кронен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-корки, а затем стерилизуют при температуре 11 0-120 °С в аппаратах периодического действия (автоклавах) с выдержкой при этой температуре в течение 15-25 мин.</a:t>
            </a:r>
          </a:p>
          <a:p>
            <a:pPr marR="200" algn="just"/>
            <a:endParaRPr lang="ru-RU" sz="16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830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8A704C-90DE-44DE-AF8C-AAB63A6093B6}"/>
              </a:ext>
            </a:extLst>
          </p:cNvPr>
          <p:cNvSpPr txBox="1"/>
          <p:nvPr/>
        </p:nvSpPr>
        <p:spPr>
          <a:xfrm>
            <a:off x="147961" y="112697"/>
            <a:ext cx="11896077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b="1" i="0" u="none" strike="noStrike" baseline="0" dirty="0">
                <a:latin typeface="Times New Roman" panose="02020603050405020304" pitchFamily="18" charset="0"/>
              </a:rPr>
              <a:t>Двухступенчатый способ обработки предусматривает стерилизацию молока дважды: предварительно перед розливом и окончательно после розлива.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Предварительная стерилизация молока осуществляется в потоке при температуре до 135±2°С и выдержке 20с. После этого молоко охлаждают до 35-40 °С, резервируют и разливают в бутылки и стерилизуют в аппаратах непрерывного действия (гидростатических стерилизаторах) при температуре 115-120 °С </a:t>
            </a:r>
            <a:r>
              <a:rPr lang="ru-RU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выдержкой 15-20 мин.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Стерилизованное молоко после двухступенчатой обработки более стойкое, чем после одноступенчатой. Однако оно имеет повышенную вязкость и пониженное содержание витаминов, чем молоко после одноступенчатой стерилизации.</a:t>
            </a:r>
          </a:p>
          <a:p>
            <a:pPr marR="200" algn="just"/>
            <a:r>
              <a:rPr lang="ru-RU" b="1" i="0" u="sng" strike="noStrike" baseline="0" dirty="0">
                <a:latin typeface="Times New Roman" panose="02020603050405020304" pitchFamily="18" charset="0"/>
              </a:rPr>
              <a:t>Стерилизация молока в потоке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осуществляется путем нагрева его в аппаратах с последующим розливом молока в асептических условиях в стерильную тару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 (пакеты из полимерного материала).</a:t>
            </a:r>
          </a:p>
          <a:p>
            <a:pPr marR="200"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Пищевая ценность молока после стерилизации в потоке (кратковременной) выше, чем после стерилизации в таре (длительной).</a:t>
            </a:r>
          </a:p>
          <a:p>
            <a:pPr marR="200" algn="just"/>
            <a:r>
              <a:rPr lang="ru-RU" b="1" i="0" u="sng" strike="noStrike" baseline="0" dirty="0">
                <a:latin typeface="Times New Roman" panose="02020603050405020304" pitchFamily="18" charset="0"/>
              </a:rPr>
              <a:t>При соблюдении режимов стерилизации молоко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после обработки имеет </a:t>
            </a:r>
            <a:r>
              <a:rPr lang="ru-RU" b="1" i="0" u="sng" strike="noStrike" baseline="0" dirty="0">
                <a:latin typeface="Times New Roman" panose="02020603050405020304" pitchFamily="18" charset="0"/>
              </a:rPr>
              <a:t>привкус кипячения и ореховый оттенок вкуса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, обусловленный образованием сульфгидрильных групп, которые являются антиокислителями и препятствуют окислению и </a:t>
            </a:r>
            <a:r>
              <a:rPr lang="ru-RU" b="1" i="0" u="none" strike="noStrike" baseline="0" dirty="0" err="1">
                <a:latin typeface="Times New Roman" panose="02020603050405020304" pitchFamily="18" charset="0"/>
              </a:rPr>
              <a:t>прогорканию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молочного жира. </a:t>
            </a:r>
            <a:r>
              <a:rPr lang="ru-RU" b="1" i="0" u="sng" strike="noStrike" baseline="0" dirty="0">
                <a:latin typeface="Times New Roman" panose="02020603050405020304" pitchFamily="18" charset="0"/>
              </a:rPr>
              <a:t>Цвет молока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белый или слегка кремовый. </a:t>
            </a:r>
            <a:r>
              <a:rPr lang="ru-RU" b="1" i="0" u="sng" strike="noStrike" baseline="0" dirty="0">
                <a:latin typeface="Times New Roman" panose="02020603050405020304" pitchFamily="18" charset="0"/>
              </a:rPr>
              <a:t>По консистенции</a:t>
            </a:r>
            <a:r>
              <a:rPr lang="ru-RU" b="1" i="0" u="none" strike="noStrike" baseline="0" dirty="0">
                <a:latin typeface="Times New Roman" panose="02020603050405020304" pitchFamily="18" charset="0"/>
              </a:rPr>
              <a:t> стерилизованное молоко представляет собой однородную жидкость без наличия хлопьев белка. Допускается незначительный отстой сливок, который растворяется при встряхивании.</a:t>
            </a:r>
          </a:p>
          <a:p>
            <a:pPr marR="200" algn="just"/>
            <a:endParaRPr lang="ru-RU" b="1" dirty="0">
              <a:latin typeface="Times New Roman" panose="02020603050405020304" pitchFamily="18" charset="0"/>
            </a:endParaRPr>
          </a:p>
          <a:p>
            <a:pPr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Термовакуумная обработка молока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Основная цель этой обработки -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удаление из молока и молочных продуктов посторонних, не свойственных им запахов и привкусов.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Физическа</a:t>
            </a:r>
            <a:r>
              <a:rPr lang="ru-RU" sz="1800" b="0" i="0" u="sng" strike="noStrike" baseline="0" dirty="0">
                <a:latin typeface="Times New Roman" panose="02020603050405020304" pitchFamily="18" charset="0"/>
              </a:rPr>
              <a:t>я 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сущность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ее заключается в том, что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молоко, нагретое до определенной температуры, поступает в вакуумную камеру установки, в которой поддерживается давление ниже, чем давление, соответствующее температуре вскипания продукта.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Температура продукта, поступающего в вакуумную камеру, обычно на 1 -2 °С выше, чем температура его вскипания, соответствующая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лению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вакуумной камере.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951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823842-2794-4BAB-8A1D-61B40ADE772F}"/>
              </a:ext>
            </a:extLst>
          </p:cNvPr>
          <p:cNvSpPr txBox="1"/>
          <p:nvPr/>
        </p:nvSpPr>
        <p:spPr>
          <a:xfrm>
            <a:off x="170894" y="66518"/>
            <a:ext cx="118849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За счет разности температуры в вакуумной камере установки продукт вскипает и из него удаляется часть влаги вместе с посторонними запахами.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Термовакуумную обработку применяют в основном при производстве питьевого молока, сливок, молочных консервов. Для проведения термовакуумной обработки применяют вакуум-деаэраторы и вакуум-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дезодорационные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установки.</a:t>
            </a:r>
          </a:p>
        </p:txBody>
      </p:sp>
    </p:spTree>
    <p:extLst>
      <p:ext uri="{BB962C8B-B14F-4D97-AF65-F5344CB8AC3E}">
        <p14:creationId xmlns:p14="http://schemas.microsoft.com/office/powerpoint/2010/main" val="2915417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1123</Words>
  <Application>Microsoft Office PowerPoint</Application>
  <PresentationFormat>Широкоэкранный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Тепловая обработка молока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Тепловая обработка молока</dc:title>
  <dc:creator>Sergei Shlykov</dc:creator>
  <cp:lastModifiedBy>Sergei Shlykov</cp:lastModifiedBy>
  <cp:revision>2</cp:revision>
  <dcterms:created xsi:type="dcterms:W3CDTF">2021-03-08T12:08:16Z</dcterms:created>
  <dcterms:modified xsi:type="dcterms:W3CDTF">2021-03-08T13:45:43Z</dcterms:modified>
</cp:coreProperties>
</file>